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C2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42751-5CAB-4D1C-9286-58CDFB044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DD39D-6AF1-4603-92C3-3EFF826DB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FE668-DB1B-46A2-A0B0-DDE6FDA9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359F1-55E5-4F4E-B824-EDE8D5D5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4003A-0D97-4244-95F6-9EB8CFAD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1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E792-E74C-46B0-AE06-F6C6CD70A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2B771-E65F-4B4B-ACB4-53659951E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CC5E5-D4E3-4AC1-8B6F-69C4F415B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AA39C-0D04-4DA7-81A2-E7952479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39FD7-B8A9-43CB-8AA8-E3EBBC75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17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963D7B-0864-407C-8BB4-1156619B9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FC8B1-4441-45BD-A93C-D221F25E3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38709-ADAB-48BA-B48F-E1D43427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A2628-439A-4D1D-9CA5-7181F7557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41DCF-7556-4898-A875-DF085E34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74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27647-C3FE-4650-B88E-FA27E9A86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6C210"/>
                </a:solidFill>
                <a:latin typeface="Arial Nova" panose="020B05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E2E5-BB4E-4244-A0A7-7F8C9E3DD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3680"/>
            <a:ext cx="10515600" cy="4351338"/>
          </a:xfrm>
        </p:spPr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  <a:lvl2pPr>
              <a:defRPr>
                <a:latin typeface="Arial Nova" panose="020B0504020202020204" pitchFamily="34" charset="0"/>
              </a:defRPr>
            </a:lvl2pPr>
            <a:lvl3pPr>
              <a:defRPr>
                <a:latin typeface="Arial Nova" panose="020B0504020202020204" pitchFamily="34" charset="0"/>
              </a:defRPr>
            </a:lvl3pPr>
            <a:lvl4pPr>
              <a:defRPr>
                <a:latin typeface="Arial Nova" panose="020B0504020202020204" pitchFamily="34" charset="0"/>
              </a:defRPr>
            </a:lvl4pPr>
            <a:lvl5pPr>
              <a:defRPr>
                <a:latin typeface="Arial Nova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C6AB-F448-4FD3-869F-92617399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E047A-1F04-40A7-BB4B-88B80C7C8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FA917-E2D0-4345-BC13-FB5C64D4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2B52C82A-B52D-47A9-AA2B-9A53DE62D1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493" y="5778764"/>
            <a:ext cx="1719869" cy="93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0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ADF3F-6AA0-4FDD-B949-B2ED3730E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D7E6D-68BB-47F5-80A4-CBCA3644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54CE9-ADBC-44C1-8EA4-D882753D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0CFF2-4FDB-46C5-9046-99705A9D3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FFA62-1EBA-4735-8503-3B3FB3D0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35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1CB3-4541-421E-9C10-74DA80DE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CC0A6-1630-4770-8F7A-88A95C468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C41D7-A90C-4C1A-A906-98673FC73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D2EC0-2D83-4515-80D1-671BACFEC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DC404-B345-4C99-8A5B-83897599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4D4A6-81EC-497E-94B1-05E7E138F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68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739E-0471-45EE-A331-F1B9321F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B809E-3BB2-440D-865D-2D2BC6F80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1C28B-0C79-486E-A1EE-144E41764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770DB-58D0-4E5B-A1D0-5D2D2ADF7B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465278-41DB-41EA-B754-1978741CC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11E78-D560-4131-9478-BBA06EFE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E483A4-9675-4B90-B9C3-9D7728C2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9440B4-84B1-4FB6-A5DE-6A753F07B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1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15AD-1C9B-401A-ACB2-9B0E79035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3E668-05C0-4F74-BD2B-2F3762C4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B0CDC1-BB98-4094-90DB-2D9F1653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82E52-DECE-4070-8095-191C2773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4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32B86A-5ACB-4CFD-8E74-EE9E54B1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6EFBB3-703C-4CA7-9112-9ADE33676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321956-EBC5-4232-9AA6-C6A76A34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70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B380-7881-4C84-9476-36119166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EEA54-5D88-427D-A1E9-9F798DB88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EC241-C456-4179-BBA3-660DA81B8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1AFAB-5F23-496E-8123-1B8ACAE3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8074A-BAEB-48FA-8361-45B218979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6D519-A678-4139-A752-E457CE61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9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D036B-B5BF-4CA7-B614-D9B6BA7DE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227F07-9517-46B3-BAFA-B2F66339A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C9732-EF04-44D9-9819-B1CD4213D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F1482-356D-432C-BF10-0AF812AF5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C4040-7E0C-439B-AC9B-FA9C0ADF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86E0C-1518-4B3B-98B5-C64F2CDAF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9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F0B4A-324A-42CE-B164-02AE20A3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95C2B-67B4-4A7D-8631-D25EB1778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CCED3-4BD0-4F2A-9A5B-8BD02C995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F6292-C74F-4258-9820-6D50A8D3DBF2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B3FFB-E5AF-470A-99F8-25C82C910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AE057-3F24-4C42-BCBB-60B3ADBE0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D2C66-845F-4FF3-8F5F-2DA30B3B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04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F26A1C4-2794-4868-8516-29EE5A8A19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808" y="1757218"/>
            <a:ext cx="6408384" cy="34795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D8071F-3D89-4ED3-97CC-A5B7007A6E7E}"/>
              </a:ext>
            </a:extLst>
          </p:cNvPr>
          <p:cNvSpPr txBox="1"/>
          <p:nvPr/>
        </p:nvSpPr>
        <p:spPr>
          <a:xfrm>
            <a:off x="4705940" y="567268"/>
            <a:ext cx="2780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i="1" dirty="0"/>
              <a:t>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C3F821-BD86-4A0D-91A0-43D77C920637}"/>
              </a:ext>
            </a:extLst>
          </p:cNvPr>
          <p:cNvSpPr txBox="1"/>
          <p:nvPr/>
        </p:nvSpPr>
        <p:spPr>
          <a:xfrm>
            <a:off x="1938866" y="5850466"/>
            <a:ext cx="9017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Discussion and Q&amp;A on the Results of our Feasibility Study for community energy generation</a:t>
            </a:r>
          </a:p>
        </p:txBody>
      </p:sp>
    </p:spTree>
    <p:extLst>
      <p:ext uri="{BB962C8B-B14F-4D97-AF65-F5344CB8AC3E}">
        <p14:creationId xmlns:p14="http://schemas.microsoft.com/office/powerpoint/2010/main" val="404377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7EB0D-8582-402F-B0C6-D09A0DEEC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F3E6A-73A1-4F25-9E24-3C994790B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8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2 decades of energy initiatives in Marshfield</a:t>
            </a:r>
          </a:p>
          <a:p>
            <a:r>
              <a:rPr lang="en-GB" dirty="0"/>
              <a:t>End of 2017 Energy Working Group (EWG) formed under Marshfield Community Land Trust (MCLT)</a:t>
            </a:r>
          </a:p>
          <a:p>
            <a:pPr lvl="1"/>
            <a:r>
              <a:rPr lang="en-GB" dirty="0"/>
              <a:t>MCLT is a registered charity, and registered with the Financial Conduct Authority</a:t>
            </a:r>
          </a:p>
          <a:p>
            <a:r>
              <a:rPr lang="en-GB" dirty="0"/>
              <a:t>Energy Outages and </a:t>
            </a:r>
            <a:r>
              <a:rPr lang="en-GB" dirty="0" err="1"/>
              <a:t>OpenLV</a:t>
            </a:r>
            <a:r>
              <a:rPr lang="en-GB" dirty="0"/>
              <a:t> project with WPD</a:t>
            </a:r>
          </a:p>
          <a:p>
            <a:r>
              <a:rPr lang="en-GB" dirty="0"/>
              <a:t>Website – EV, domestic solar and home energy sections</a:t>
            </a:r>
          </a:p>
          <a:p>
            <a:r>
              <a:rPr lang="en-GB" dirty="0"/>
              <a:t>So far: 4 activity areas for EWG</a:t>
            </a:r>
          </a:p>
          <a:p>
            <a:pPr lvl="1"/>
            <a:r>
              <a:rPr lang="en-GB" dirty="0"/>
              <a:t>Outage tracking</a:t>
            </a:r>
          </a:p>
          <a:p>
            <a:pPr lvl="1"/>
            <a:r>
              <a:rPr lang="en-GB" dirty="0"/>
              <a:t>Energy saving for affordable housing scheme</a:t>
            </a:r>
          </a:p>
          <a:p>
            <a:pPr lvl="1"/>
            <a:r>
              <a:rPr lang="en-GB" dirty="0"/>
              <a:t>Helping community organisations (</a:t>
            </a:r>
            <a:r>
              <a:rPr lang="en-GB" dirty="0" err="1"/>
              <a:t>eg</a:t>
            </a:r>
            <a:r>
              <a:rPr lang="en-GB" dirty="0"/>
              <a:t> MCCA)</a:t>
            </a:r>
          </a:p>
          <a:p>
            <a:pPr lvl="1"/>
            <a:r>
              <a:rPr lang="en-GB" dirty="0"/>
              <a:t>Community Energy project</a:t>
            </a:r>
          </a:p>
        </p:txBody>
      </p:sp>
    </p:spTree>
    <p:extLst>
      <p:ext uri="{BB962C8B-B14F-4D97-AF65-F5344CB8AC3E}">
        <p14:creationId xmlns:p14="http://schemas.microsoft.com/office/powerpoint/2010/main" val="265827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0D68-4E87-480A-84F2-9FBC827A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 Energy 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43E9C-63EA-42CE-8B09-9283DF49E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Reduce Marshfield’s carbon footprint</a:t>
            </a:r>
          </a:p>
          <a:p>
            <a:r>
              <a:rPr lang="en-GB" dirty="0"/>
              <a:t>Establish a renewable energy scheme to generate, each year, the same amount of electricity consumed by the village</a:t>
            </a:r>
          </a:p>
          <a:p>
            <a:r>
              <a:rPr lang="en-GB" dirty="0"/>
              <a:t>Provide cheaper electricity to residents</a:t>
            </a:r>
          </a:p>
          <a:p>
            <a:r>
              <a:rPr lang="en-GB" dirty="0"/>
              <a:t>Improve the reliability of supply</a:t>
            </a:r>
          </a:p>
          <a:p>
            <a:r>
              <a:rPr lang="en-GB" dirty="0"/>
              <a:t>Generate cash surplus for distribution to community projects</a:t>
            </a:r>
          </a:p>
          <a:p>
            <a:r>
              <a:rPr lang="en-GB" dirty="0"/>
              <a:t>Offer an opportunity for residents to invest in the project, with a reasonable return on investment</a:t>
            </a:r>
          </a:p>
        </p:txBody>
      </p:sp>
    </p:spTree>
    <p:extLst>
      <p:ext uri="{BB962C8B-B14F-4D97-AF65-F5344CB8AC3E}">
        <p14:creationId xmlns:p14="http://schemas.microsoft.com/office/powerpoint/2010/main" val="22445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016D7-5073-4C68-894C-FD9546F11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Feasibility Study findings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073BF-06F3-4736-B9F2-CF2C802C3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Comprehensive report – lots of useful information for future use</a:t>
            </a:r>
          </a:p>
          <a:p>
            <a:r>
              <a:rPr lang="en-GB" dirty="0"/>
              <a:t>Confirmation of major issues:</a:t>
            </a:r>
          </a:p>
          <a:p>
            <a:pPr lvl="1"/>
            <a:r>
              <a:rPr lang="en-GB" dirty="0"/>
              <a:t>Planning permission in AONB</a:t>
            </a:r>
          </a:p>
          <a:p>
            <a:pPr lvl="1"/>
            <a:r>
              <a:rPr lang="en-GB" dirty="0"/>
              <a:t>Grid connectivity costs</a:t>
            </a:r>
          </a:p>
          <a:p>
            <a:pPr lvl="1"/>
            <a:r>
              <a:rPr lang="en-GB" dirty="0"/>
              <a:t>Sale of electricity contracts</a:t>
            </a:r>
          </a:p>
          <a:p>
            <a:r>
              <a:rPr lang="en-GB" dirty="0"/>
              <a:t>Under current political and market conditions it is </a:t>
            </a:r>
            <a:r>
              <a:rPr lang="en-GB" i="1" dirty="0"/>
              <a:t>not</a:t>
            </a:r>
            <a:r>
              <a:rPr lang="en-GB" dirty="0"/>
              <a:t> possible to meet project objectives</a:t>
            </a:r>
          </a:p>
          <a:p>
            <a:r>
              <a:rPr lang="en-GB" dirty="0"/>
              <a:t>HOWEVER…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831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3CB65-143A-459C-BD62-A16FC789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Feasibility Study findings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5155D-8361-4781-9F16-8A124D1AB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GB" dirty="0" err="1"/>
              <a:t>Locogen</a:t>
            </a:r>
            <a:r>
              <a:rPr lang="en-GB" dirty="0"/>
              <a:t> report have carried out study (in parallel, and sharing our input) for a </a:t>
            </a:r>
            <a:r>
              <a:rPr lang="en-GB" dirty="0" err="1"/>
              <a:t>Sth</a:t>
            </a:r>
            <a:r>
              <a:rPr lang="en-GB" dirty="0"/>
              <a:t> </a:t>
            </a:r>
            <a:r>
              <a:rPr lang="en-GB" dirty="0" err="1"/>
              <a:t>Glos</a:t>
            </a:r>
            <a:r>
              <a:rPr lang="en-GB" dirty="0"/>
              <a:t> Council wind project</a:t>
            </a:r>
          </a:p>
          <a:p>
            <a:r>
              <a:rPr lang="en-GB" dirty="0"/>
              <a:t>If this SGC wind project is combined with our MCLT solar project then there might be a viable way forward</a:t>
            </a:r>
          </a:p>
          <a:p>
            <a:pPr lvl="1"/>
            <a:r>
              <a:rPr lang="en-GB" dirty="0"/>
              <a:t>By sharing the cost of the grid connection</a:t>
            </a:r>
          </a:p>
          <a:p>
            <a:r>
              <a:rPr lang="en-GB" dirty="0"/>
              <a:t>To take next steps we need to demonstrate support from the community</a:t>
            </a:r>
          </a:p>
          <a:p>
            <a:pPr marL="0" indent="0" algn="ctr">
              <a:buNone/>
            </a:pPr>
            <a:r>
              <a:rPr lang="en-GB" i="1" dirty="0">
                <a:solidFill>
                  <a:srgbClr val="FF0000"/>
                </a:solidFill>
              </a:rPr>
              <a:t>Today we want to hear your views and questions, and gain a view about the nature and extent of support</a:t>
            </a:r>
          </a:p>
        </p:txBody>
      </p:sp>
    </p:spTree>
    <p:extLst>
      <p:ext uri="{BB962C8B-B14F-4D97-AF65-F5344CB8AC3E}">
        <p14:creationId xmlns:p14="http://schemas.microsoft.com/office/powerpoint/2010/main" val="310778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E64B6-5C42-4932-9849-B37671B7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6CE95-8910-481C-83BA-5D7ADBBE2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080"/>
            <a:ext cx="10515600" cy="4351338"/>
          </a:xfrm>
        </p:spPr>
        <p:txBody>
          <a:bodyPr/>
          <a:lstStyle/>
          <a:p>
            <a:r>
              <a:rPr lang="en-GB" dirty="0"/>
              <a:t>Please engage with members of the Energy Working Group and with our guests from SGC, and let us know your views</a:t>
            </a:r>
          </a:p>
          <a:p>
            <a:r>
              <a:rPr lang="en-GB" dirty="0"/>
              <a:t>PLEASE complete the ‘quick’ questionnaire before you leave</a:t>
            </a:r>
          </a:p>
          <a:p>
            <a:r>
              <a:rPr lang="en-GB" dirty="0"/>
              <a:t>We need more to participate in the Group</a:t>
            </a:r>
          </a:p>
          <a:p>
            <a:endParaRPr lang="en-GB" dirty="0"/>
          </a:p>
          <a:p>
            <a:r>
              <a:rPr lang="en-GB" dirty="0"/>
              <a:t>MCLT EWG members:</a:t>
            </a:r>
          </a:p>
          <a:p>
            <a:r>
              <a:rPr lang="en-GB" dirty="0"/>
              <a:t>Jim Brookes (Chairman and MCLT Board member)</a:t>
            </a:r>
          </a:p>
          <a:p>
            <a:r>
              <a:rPr lang="en-GB" sz="2400" dirty="0"/>
              <a:t>Anthony Nolan, Colin Eden, Dan Smith, Geoff Greenwood and Tony Kerr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08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367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Nova</vt:lpstr>
      <vt:lpstr>Calibri</vt:lpstr>
      <vt:lpstr>Calibri Light</vt:lpstr>
      <vt:lpstr>Office Theme</vt:lpstr>
      <vt:lpstr>PowerPoint Presentation</vt:lpstr>
      <vt:lpstr>Background</vt:lpstr>
      <vt:lpstr>Community Energy project objectives</vt:lpstr>
      <vt:lpstr>Feasibility Study findings (1)</vt:lpstr>
      <vt:lpstr>Feasibility Study findings (2)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Eden</dc:creator>
  <cp:lastModifiedBy>Jim Brookes</cp:lastModifiedBy>
  <cp:revision>3</cp:revision>
  <dcterms:created xsi:type="dcterms:W3CDTF">2022-10-19T14:27:34Z</dcterms:created>
  <dcterms:modified xsi:type="dcterms:W3CDTF">2023-01-18T16:53:57Z</dcterms:modified>
</cp:coreProperties>
</file>